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B4717B-69D7-4565-9322-5A4B5F18A556}" v="1" dt="2023-05-04T13:29:32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2" autoAdjust="0"/>
    <p:restoredTop sz="94675" autoAdjust="0"/>
  </p:normalViewPr>
  <p:slideViewPr>
    <p:cSldViewPr snapToGrid="0">
      <p:cViewPr>
        <p:scale>
          <a:sx n="200" d="100"/>
          <a:sy n="200" d="100"/>
        </p:scale>
        <p:origin x="605" y="-79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le Goareguer" userId="13a2191b-4ff6-4795-bb4d-ee5685d108cf" providerId="ADAL" clId="{7BB4717B-69D7-4565-9322-5A4B5F18A556}"/>
    <pc:docChg chg="modSld">
      <pc:chgData name="Axelle Goareguer" userId="13a2191b-4ff6-4795-bb4d-ee5685d108cf" providerId="ADAL" clId="{7BB4717B-69D7-4565-9322-5A4B5F18A556}" dt="2023-05-15T15:04:44.813" v="6" actId="20577"/>
      <pc:docMkLst>
        <pc:docMk/>
      </pc:docMkLst>
      <pc:sldChg chg="modSp mod">
        <pc:chgData name="Axelle Goareguer" userId="13a2191b-4ff6-4795-bb4d-ee5685d108cf" providerId="ADAL" clId="{7BB4717B-69D7-4565-9322-5A4B5F18A556}" dt="2023-05-15T15:04:44.813" v="6" actId="20577"/>
        <pc:sldMkLst>
          <pc:docMk/>
          <pc:sldMk cId="1967378686" sldId="256"/>
        </pc:sldMkLst>
        <pc:spChg chg="mod">
          <ac:chgData name="Axelle Goareguer" userId="13a2191b-4ff6-4795-bb4d-ee5685d108cf" providerId="ADAL" clId="{7BB4717B-69D7-4565-9322-5A4B5F18A556}" dt="2023-05-15T15:04:44.813" v="6" actId="20577"/>
          <ac:spMkLst>
            <pc:docMk/>
            <pc:sldMk cId="1967378686" sldId="256"/>
            <ac:spMk id="2" creationId="{4D8B496C-551B-4C99-9FBB-772236FB6CF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58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67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2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09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60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71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85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9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0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35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23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F900-D76E-4265-902C-27A796CC0B41}" type="datetimeFigureOut">
              <a:rPr lang="fr-FR" smtClean="0"/>
              <a:t>24/05/2023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893F-1510-410F-BA75-EF57C0C0B078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47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FFFFCC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900" b="1" dirty="0" smtClean="0">
                <a:latin typeface="+mn-lt"/>
              </a:rPr>
              <a:t>N. 001217</a:t>
            </a:r>
            <a:r>
              <a:rPr lang="en-GB" sz="800" b="1" dirty="0" smtClean="0">
                <a:latin typeface="+mn-lt"/>
              </a:rPr>
              <a:t/>
            </a:r>
            <a:br>
              <a:rPr lang="en-GB" sz="800" b="1" dirty="0" smtClean="0">
                <a:latin typeface="+mn-lt"/>
              </a:rPr>
            </a:br>
            <a:r>
              <a:rPr lang="en-GB" sz="800" b="1" dirty="0" smtClean="0">
                <a:latin typeface="+mn-lt"/>
              </a:rPr>
              <a:t/>
            </a:r>
            <a:br>
              <a:rPr lang="en-GB" sz="800" b="1" dirty="0" smtClean="0">
                <a:latin typeface="+mn-lt"/>
              </a:rPr>
            </a:br>
            <a:r>
              <a:rPr lang="en-GB" sz="1200" b="1" dirty="0" smtClean="0">
                <a:latin typeface="+mn-lt"/>
              </a:rPr>
              <a:t/>
            </a:r>
            <a:br>
              <a:rPr lang="en-GB" sz="1200" b="1" dirty="0" smtClean="0">
                <a:latin typeface="+mn-lt"/>
              </a:rPr>
            </a:br>
            <a:r>
              <a:rPr lang="en-GB" sz="1600" b="1" dirty="0" smtClean="0">
                <a:latin typeface="+mn-lt"/>
              </a:rPr>
              <a:t>Cytokines </a:t>
            </a:r>
            <a:r>
              <a:rPr lang="en-GB" sz="1600" b="1" dirty="0">
                <a:latin typeface="+mn-lt"/>
              </a:rPr>
              <a:t>and obstructive sleep </a:t>
            </a:r>
            <a:r>
              <a:rPr lang="en-GB" sz="1600" b="1" dirty="0" err="1">
                <a:latin typeface="+mn-lt"/>
              </a:rPr>
              <a:t>apnea</a:t>
            </a:r>
            <a:r>
              <a:rPr lang="en-GB" sz="1600" b="1" dirty="0">
                <a:latin typeface="+mn-lt"/>
              </a:rPr>
              <a:t> in </a:t>
            </a:r>
            <a:r>
              <a:rPr lang="en-GB" sz="1600" b="1" dirty="0" smtClean="0">
                <a:latin typeface="+mn-lt"/>
              </a:rPr>
              <a:t>childhood</a:t>
            </a:r>
            <a:r>
              <a:rPr lang="en-GB" sz="1200" b="1" dirty="0" smtClean="0">
                <a:latin typeface="+mn-lt"/>
              </a:rPr>
              <a:t/>
            </a:r>
            <a:br>
              <a:rPr lang="en-GB" sz="1200" b="1" dirty="0" smtClean="0">
                <a:latin typeface="+mn-lt"/>
              </a:rPr>
            </a:br>
            <a:r>
              <a:rPr lang="en-GB" sz="1200" b="1" dirty="0" smtClean="0">
                <a:latin typeface="+mn-lt"/>
              </a:rPr>
              <a:t/>
            </a:r>
            <a:br>
              <a:rPr lang="en-GB" sz="1200" b="1" dirty="0" smtClean="0">
                <a:latin typeface="+mn-lt"/>
              </a:rPr>
            </a:br>
            <a:r>
              <a:rPr lang="it-IT" sz="1100" dirty="0" err="1" smtClean="0">
                <a:latin typeface="+mn-lt"/>
              </a:rPr>
              <a:t>Nosetti</a:t>
            </a:r>
            <a:r>
              <a:rPr lang="it-IT" sz="1100" dirty="0" smtClean="0">
                <a:latin typeface="+mn-lt"/>
              </a:rPr>
              <a:t> L.¹, </a:t>
            </a:r>
            <a:r>
              <a:rPr lang="it-IT" sz="1100" dirty="0">
                <a:latin typeface="+mn-lt"/>
              </a:rPr>
              <a:t>F. </a:t>
            </a:r>
            <a:r>
              <a:rPr lang="it-IT" sz="1100" dirty="0" smtClean="0">
                <a:latin typeface="+mn-lt"/>
              </a:rPr>
              <a:t>Marino ¹, </a:t>
            </a:r>
            <a:r>
              <a:rPr lang="it-IT" sz="1100" b="1" dirty="0" smtClean="0">
                <a:latin typeface="+mn-lt"/>
              </a:rPr>
              <a:t>D‘Auria </a:t>
            </a:r>
            <a:r>
              <a:rPr lang="it-IT" sz="1100" dirty="0" smtClean="0">
                <a:latin typeface="+mn-lt"/>
              </a:rPr>
              <a:t> </a:t>
            </a:r>
            <a:r>
              <a:rPr lang="it-IT" sz="1100" b="1" dirty="0">
                <a:latin typeface="+mn-lt"/>
              </a:rPr>
              <a:t>E. </a:t>
            </a:r>
            <a:r>
              <a:rPr lang="it-IT" sz="1100" b="1" dirty="0" smtClean="0">
                <a:latin typeface="+mn-lt"/>
              </a:rPr>
              <a:t>²</a:t>
            </a:r>
            <a:r>
              <a:rPr lang="it-IT" sz="1100" dirty="0">
                <a:latin typeface="+mn-lt"/>
              </a:rPr>
              <a:t>,</a:t>
            </a:r>
            <a:r>
              <a:rPr lang="it-IT" sz="1100" dirty="0" smtClean="0">
                <a:latin typeface="+mn-lt"/>
              </a:rPr>
              <a:t> </a:t>
            </a:r>
            <a:r>
              <a:rPr lang="it-IT" sz="1100" dirty="0" err="1" smtClean="0">
                <a:latin typeface="+mn-lt"/>
              </a:rPr>
              <a:t>Gaiazzi</a:t>
            </a:r>
            <a:r>
              <a:rPr lang="it-IT" sz="1100" dirty="0" smtClean="0">
                <a:latin typeface="+mn-lt"/>
              </a:rPr>
              <a:t> </a:t>
            </a:r>
            <a:r>
              <a:rPr lang="it-IT" sz="1100" dirty="0">
                <a:latin typeface="+mn-lt"/>
              </a:rPr>
              <a:t>M. </a:t>
            </a:r>
            <a:r>
              <a:rPr lang="it-IT" sz="1100" dirty="0" smtClean="0">
                <a:latin typeface="+mn-lt"/>
              </a:rPr>
              <a:t>¹, </a:t>
            </a:r>
            <a:r>
              <a:rPr lang="it-IT" sz="1100" dirty="0" err="1" smtClean="0">
                <a:latin typeface="+mn-lt"/>
              </a:rPr>
              <a:t>Licari</a:t>
            </a:r>
            <a:r>
              <a:rPr lang="it-IT" sz="1100" dirty="0" smtClean="0">
                <a:latin typeface="+mn-lt"/>
              </a:rPr>
              <a:t> </a:t>
            </a:r>
            <a:r>
              <a:rPr lang="it-IT" sz="1100" dirty="0">
                <a:latin typeface="+mn-lt"/>
              </a:rPr>
              <a:t>A. </a:t>
            </a:r>
            <a:r>
              <a:rPr lang="it-IT" sz="1100" dirty="0" smtClean="0">
                <a:latin typeface="+mn-lt"/>
              </a:rPr>
              <a:t>³, Sacchi </a:t>
            </a:r>
            <a:r>
              <a:rPr lang="it-IT" sz="1100" dirty="0">
                <a:latin typeface="+mn-lt"/>
              </a:rPr>
              <a:t>L. </a:t>
            </a:r>
            <a:r>
              <a:rPr lang="it-IT" sz="1100" dirty="0" smtClean="0">
                <a:latin typeface="+mn-lt"/>
              </a:rPr>
              <a:t>⁴, De</a:t>
            </a:r>
            <a:r>
              <a:rPr lang="it-IT" sz="1100" dirty="0">
                <a:latin typeface="+mn-lt"/>
              </a:rPr>
              <a:t/>
            </a:r>
            <a:br>
              <a:rPr lang="it-IT" sz="1100" dirty="0">
                <a:latin typeface="+mn-lt"/>
              </a:rPr>
            </a:br>
            <a:r>
              <a:rPr lang="it-IT" sz="1100" dirty="0" smtClean="0">
                <a:latin typeface="+mn-lt"/>
              </a:rPr>
              <a:t>Amici </a:t>
            </a:r>
            <a:r>
              <a:rPr lang="it-IT" sz="1100" dirty="0">
                <a:latin typeface="+mn-lt"/>
              </a:rPr>
              <a:t>M. </a:t>
            </a:r>
            <a:r>
              <a:rPr lang="it-IT" sz="1100" dirty="0" smtClean="0">
                <a:latin typeface="+mn-lt"/>
              </a:rPr>
              <a:t>³, Barocci </a:t>
            </a:r>
            <a:r>
              <a:rPr lang="it-IT" sz="1100" dirty="0">
                <a:latin typeface="+mn-lt"/>
              </a:rPr>
              <a:t>F. </a:t>
            </a:r>
            <a:r>
              <a:rPr lang="it-IT" sz="1100" dirty="0" smtClean="0">
                <a:latin typeface="+mn-lt"/>
              </a:rPr>
              <a:t>⁵, Maio </a:t>
            </a:r>
            <a:r>
              <a:rPr lang="it-IT" sz="1100" dirty="0">
                <a:latin typeface="+mn-lt"/>
              </a:rPr>
              <a:t>R. </a:t>
            </a:r>
            <a:r>
              <a:rPr lang="it-IT" sz="1100" dirty="0" smtClean="0">
                <a:latin typeface="+mn-lt"/>
              </a:rPr>
              <a:t>¹, Cosentino </a:t>
            </a:r>
            <a:r>
              <a:rPr lang="it-IT" sz="1100" dirty="0">
                <a:latin typeface="+mn-lt"/>
              </a:rPr>
              <a:t>M. </a:t>
            </a:r>
            <a:r>
              <a:rPr lang="it-IT" sz="1100" dirty="0" smtClean="0">
                <a:latin typeface="+mn-lt"/>
              </a:rPr>
              <a:t>¹, Nespoli </a:t>
            </a:r>
            <a:r>
              <a:rPr lang="it-IT" sz="1100" dirty="0">
                <a:latin typeface="+mn-lt"/>
              </a:rPr>
              <a:t>L. </a:t>
            </a:r>
            <a:r>
              <a:rPr lang="it-IT" sz="1100" dirty="0" smtClean="0">
                <a:latin typeface="+mn-lt"/>
              </a:rPr>
              <a:t>¹</a:t>
            </a:r>
            <a:br>
              <a:rPr lang="it-IT" sz="1100" dirty="0" smtClean="0">
                <a:latin typeface="+mn-lt"/>
              </a:rPr>
            </a:br>
            <a:r>
              <a:rPr lang="it-IT" sz="1000" b="1" dirty="0">
                <a:latin typeface="+mn-lt"/>
              </a:rPr>
              <a:t/>
            </a:r>
            <a:br>
              <a:rPr lang="it-IT" sz="1000" b="1" dirty="0">
                <a:latin typeface="+mn-lt"/>
              </a:rPr>
            </a:br>
            <a:r>
              <a:rPr lang="en-US" sz="900" dirty="0" smtClean="0">
                <a:latin typeface="+mn-lt"/>
              </a:rPr>
              <a:t>1 University </a:t>
            </a:r>
            <a:r>
              <a:rPr lang="en-US" sz="900" dirty="0">
                <a:latin typeface="+mn-lt"/>
              </a:rPr>
              <a:t>of </a:t>
            </a:r>
            <a:r>
              <a:rPr lang="en-US" sz="900" dirty="0" err="1">
                <a:latin typeface="+mn-lt"/>
              </a:rPr>
              <a:t>Insubria</a:t>
            </a:r>
            <a:r>
              <a:rPr lang="en-US" sz="900" dirty="0">
                <a:latin typeface="+mn-lt"/>
              </a:rPr>
              <a:t>, Varese, </a:t>
            </a:r>
            <a:r>
              <a:rPr lang="en-US" sz="900" dirty="0" smtClean="0">
                <a:latin typeface="+mn-lt"/>
              </a:rPr>
              <a:t>Italy </a:t>
            </a:r>
            <a:br>
              <a:rPr lang="en-US" sz="900" dirty="0" smtClean="0">
                <a:latin typeface="+mn-lt"/>
              </a:rPr>
            </a:br>
            <a:r>
              <a:rPr lang="en-US" sz="900" dirty="0" smtClean="0">
                <a:latin typeface="+mn-lt"/>
              </a:rPr>
              <a:t>2 "Vittore </a:t>
            </a:r>
            <a:r>
              <a:rPr lang="en-US" sz="900" dirty="0" err="1">
                <a:latin typeface="+mn-lt"/>
              </a:rPr>
              <a:t>Buzzi</a:t>
            </a:r>
            <a:r>
              <a:rPr lang="en-US" sz="900" dirty="0">
                <a:latin typeface="+mn-lt"/>
              </a:rPr>
              <a:t>" C </a:t>
            </a:r>
            <a:r>
              <a:rPr lang="en-US" sz="900" dirty="0" err="1">
                <a:latin typeface="+mn-lt"/>
              </a:rPr>
              <a:t>hildren's</a:t>
            </a:r>
            <a:r>
              <a:rPr lang="en-US" sz="900" dirty="0">
                <a:latin typeface="+mn-lt"/>
              </a:rPr>
              <a:t> Hospital, Milano, </a:t>
            </a:r>
            <a:r>
              <a:rPr lang="en-US" sz="900" dirty="0" smtClean="0">
                <a:latin typeface="+mn-lt"/>
              </a:rPr>
              <a:t>Italy</a:t>
            </a:r>
            <a:r>
              <a:rPr lang="en-US" sz="900" dirty="0">
                <a:latin typeface="+mn-lt"/>
              </a:rPr>
              <a:t/>
            </a:r>
            <a:br>
              <a:rPr lang="en-US" sz="900" dirty="0">
                <a:latin typeface="+mn-lt"/>
              </a:rPr>
            </a:br>
            <a:r>
              <a:rPr lang="it-IT" sz="900" dirty="0" smtClean="0">
                <a:latin typeface="+mn-lt"/>
              </a:rPr>
              <a:t>3 Fondazione </a:t>
            </a:r>
            <a:r>
              <a:rPr lang="it-IT" sz="900" dirty="0">
                <a:latin typeface="+mn-lt"/>
              </a:rPr>
              <a:t>I.R.C .C .S. Policlinico San Matteo, Pavia, </a:t>
            </a:r>
            <a:r>
              <a:rPr lang="it-IT" sz="900" dirty="0" err="1" smtClean="0">
                <a:latin typeface="+mn-lt"/>
              </a:rPr>
              <a:t>Italy</a:t>
            </a:r>
            <a:r>
              <a:rPr lang="it-IT" sz="900" dirty="0" smtClean="0">
                <a:latin typeface="+mn-lt"/>
              </a:rPr>
              <a:t> </a:t>
            </a:r>
            <a:br>
              <a:rPr lang="it-IT" sz="900" dirty="0" smtClean="0">
                <a:latin typeface="+mn-lt"/>
              </a:rPr>
            </a:br>
            <a:r>
              <a:rPr lang="it-IT" sz="900" dirty="0" smtClean="0">
                <a:latin typeface="+mn-lt"/>
              </a:rPr>
              <a:t>4 </a:t>
            </a:r>
            <a:r>
              <a:rPr lang="it-IT" sz="900" dirty="0" err="1" smtClean="0">
                <a:latin typeface="+mn-lt"/>
              </a:rPr>
              <a:t>Laboratory</a:t>
            </a:r>
            <a:r>
              <a:rPr lang="it-IT" sz="900" dirty="0" smtClean="0">
                <a:latin typeface="+mn-lt"/>
              </a:rPr>
              <a:t> </a:t>
            </a:r>
            <a:r>
              <a:rPr lang="it-IT" sz="900" dirty="0">
                <a:latin typeface="+mn-lt"/>
              </a:rPr>
              <a:t>for </a:t>
            </a:r>
            <a:r>
              <a:rPr lang="it-IT" sz="900" dirty="0" err="1" smtClean="0">
                <a:latin typeface="+mn-lt"/>
              </a:rPr>
              <a:t>Biomedical</a:t>
            </a:r>
            <a:r>
              <a:rPr lang="it-IT" sz="900" dirty="0" smtClean="0">
                <a:latin typeface="+mn-lt"/>
              </a:rPr>
              <a:t> </a:t>
            </a:r>
            <a:r>
              <a:rPr lang="it-IT" sz="900" dirty="0" err="1" smtClean="0">
                <a:latin typeface="+mn-lt"/>
              </a:rPr>
              <a:t>Informatics</a:t>
            </a:r>
            <a:r>
              <a:rPr lang="it-IT" sz="900" dirty="0" smtClean="0">
                <a:latin typeface="+mn-lt"/>
              </a:rPr>
              <a:t> </a:t>
            </a:r>
            <a:r>
              <a:rPr lang="it-IT" sz="900" dirty="0">
                <a:latin typeface="+mn-lt"/>
              </a:rPr>
              <a:t>"Mario Stefanelli", Pavia, </a:t>
            </a:r>
            <a:r>
              <a:rPr lang="it-IT" sz="900" dirty="0" err="1" smtClean="0">
                <a:latin typeface="+mn-lt"/>
              </a:rPr>
              <a:t>Italy</a:t>
            </a:r>
            <a:r>
              <a:rPr lang="it-IT" sz="900" dirty="0" smtClean="0">
                <a:latin typeface="+mn-lt"/>
              </a:rPr>
              <a:t> </a:t>
            </a:r>
            <a:br>
              <a:rPr lang="it-IT" sz="900" dirty="0" smtClean="0">
                <a:latin typeface="+mn-lt"/>
              </a:rPr>
            </a:br>
            <a:r>
              <a:rPr lang="it-IT" sz="900" dirty="0" smtClean="0">
                <a:latin typeface="+mn-lt"/>
              </a:rPr>
              <a:t>5 </a:t>
            </a:r>
            <a:r>
              <a:rPr lang="it-IT" sz="900" dirty="0" err="1" smtClean="0">
                <a:latin typeface="+mn-lt"/>
              </a:rPr>
              <a:t>Formerly</a:t>
            </a:r>
            <a:r>
              <a:rPr lang="it-IT" sz="900" dirty="0" smtClean="0">
                <a:latin typeface="+mn-lt"/>
              </a:rPr>
              <a:t> </a:t>
            </a:r>
            <a:r>
              <a:rPr lang="it-IT" sz="900" dirty="0">
                <a:latin typeface="+mn-lt"/>
              </a:rPr>
              <a:t>Medicine Unit </a:t>
            </a:r>
            <a:r>
              <a:rPr lang="it-IT" sz="900" dirty="0" err="1">
                <a:latin typeface="+mn-lt"/>
              </a:rPr>
              <a:t>Laboratory</a:t>
            </a:r>
            <a:r>
              <a:rPr lang="it-IT" sz="900" dirty="0">
                <a:latin typeface="+mn-lt"/>
              </a:rPr>
              <a:t>, ASST Rhodense Garbagnate Milanese, </a:t>
            </a:r>
            <a:r>
              <a:rPr lang="it-IT" sz="900" dirty="0" smtClean="0">
                <a:latin typeface="+mn-lt"/>
              </a:rPr>
              <a:t>Rho, </a:t>
            </a:r>
            <a:r>
              <a:rPr lang="it-IT" sz="900" dirty="0" err="1" smtClean="0">
                <a:latin typeface="+mn-lt"/>
              </a:rPr>
              <a:t>Italy</a:t>
            </a:r>
            <a:r>
              <a:rPr lang="it-IT" sz="900" dirty="0">
                <a:latin typeface="+mn-lt"/>
              </a:rPr>
              <a:t/>
            </a:r>
            <a:br>
              <a:rPr lang="it-IT" sz="900" dirty="0">
                <a:latin typeface="+mn-lt"/>
              </a:rPr>
            </a:br>
            <a:endParaRPr lang="it-IT" sz="900" dirty="0">
              <a:latin typeface="+mn-lt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61687" y="2254253"/>
            <a:ext cx="2410063" cy="6775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Background</a:t>
            </a:r>
            <a:endParaRPr lang="it-IT" sz="1200" dirty="0"/>
          </a:p>
          <a:p>
            <a:pPr marL="0" indent="0" algn="just">
              <a:lnSpc>
                <a:spcPct val="70000"/>
              </a:lnSpc>
              <a:buNone/>
            </a:pPr>
            <a:r>
              <a:rPr lang="en-GB" sz="1200" dirty="0"/>
              <a:t>Childhood obstructive sleep </a:t>
            </a:r>
            <a:r>
              <a:rPr lang="en-GB" sz="1200" dirty="0" err="1"/>
              <a:t>apnea</a:t>
            </a:r>
            <a:r>
              <a:rPr lang="en-GB" sz="1200" dirty="0"/>
              <a:t> (OSA) is characterized by prolonged partial and/or intermittent complete upper airway obstruction that disrupts normal ventilation and sleep pattern. In OSA-affected children obesity, </a:t>
            </a:r>
            <a:r>
              <a:rPr lang="en-GB" sz="1200" dirty="0" smtClean="0"/>
              <a:t>growth retardation</a:t>
            </a:r>
            <a:r>
              <a:rPr lang="en-GB" sz="1200" dirty="0"/>
              <a:t>, cardiovascular anomalies as well as systemic inflammation are frequently reported. OSA prevalence ranges from 1.2% to 5.7%. Plasma cortisol levels have been reported as increased/reduced or unaffected in children and in adults with OSA. Similar patterns for C-reactive protein and plasma pro-inflammatory cytokines (IL-1, Il-6, TNF-α, IL-1β) are reported. We, as well as other Authors, have studied the in vitro production of these cytokines in a group of 43 children affected by OSA of different severity and controls. </a:t>
            </a:r>
            <a:endParaRPr lang="en-GB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en-GB" sz="1200" dirty="0"/>
          </a:p>
          <a:p>
            <a:pPr marL="0" indent="0" algn="just">
              <a:lnSpc>
                <a:spcPct val="70000"/>
              </a:lnSpc>
              <a:buNone/>
            </a:pPr>
            <a:endParaRPr lang="en-GB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en-GB" sz="1200" dirty="0"/>
          </a:p>
          <a:p>
            <a:pPr marL="0" indent="0" algn="just">
              <a:lnSpc>
                <a:spcPct val="70000"/>
              </a:lnSpc>
              <a:buNone/>
            </a:pPr>
            <a:endParaRPr lang="en-GB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en-GB" sz="1200" dirty="0"/>
          </a:p>
          <a:p>
            <a:pPr marL="0" indent="0" algn="just">
              <a:lnSpc>
                <a:spcPct val="70000"/>
              </a:lnSpc>
              <a:buNone/>
            </a:pPr>
            <a:endParaRPr lang="en-GB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it-IT" sz="1200" dirty="0"/>
          </a:p>
          <a:p>
            <a:pPr marL="0" indent="0">
              <a:buNone/>
            </a:pPr>
            <a:endParaRPr lang="en-GB" sz="1200" b="1" dirty="0" smtClean="0"/>
          </a:p>
          <a:p>
            <a:pPr marL="0" indent="0">
              <a:buNone/>
            </a:pPr>
            <a:r>
              <a:rPr lang="en-GB" sz="1200" b="1" dirty="0" smtClean="0"/>
              <a:t>Methods</a:t>
            </a:r>
            <a:endParaRPr lang="it-IT" sz="1200" dirty="0"/>
          </a:p>
          <a:p>
            <a:pPr marL="0" indent="0" algn="just">
              <a:lnSpc>
                <a:spcPct val="70000"/>
              </a:lnSpc>
              <a:buNone/>
            </a:pPr>
            <a:r>
              <a:rPr lang="en-GB" sz="1200" dirty="0"/>
              <a:t>All 42 children were admitted to our sleep laboratory and subjected to complete nocturnal polysomnography (PSG). At 2.00 and 8.00 am blood samples were collected through a venous catheter that was left in the vein from the beginning of the PSG recording for evaluation of cortisol levels and for in vitro cultures. </a:t>
            </a:r>
            <a:endParaRPr lang="it-IT" sz="1200" dirty="0"/>
          </a:p>
          <a:p>
            <a:pPr marL="0" indent="0">
              <a:lnSpc>
                <a:spcPct val="70000"/>
              </a:lnSpc>
              <a:buNone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2612747" y="2254252"/>
            <a:ext cx="2478643" cy="6889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1" dirty="0"/>
              <a:t>Results</a:t>
            </a:r>
          </a:p>
          <a:p>
            <a:pPr marL="0" indent="0" algn="just">
              <a:lnSpc>
                <a:spcPct val="70000"/>
              </a:lnSpc>
              <a:buNone/>
            </a:pPr>
            <a:r>
              <a:rPr lang="en-US" sz="1200" dirty="0"/>
              <a:t>Plasma cortisol levels were measured by a radioimmunoassay technique. The values in the OSA children didn’t vary significantly as compared to the control children that had no PSG abnormalities. </a:t>
            </a:r>
            <a:endParaRPr lang="en-US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en-US" sz="1200" dirty="0"/>
          </a:p>
          <a:p>
            <a:pPr marL="0" indent="0" algn="just">
              <a:lnSpc>
                <a:spcPct val="70000"/>
              </a:lnSpc>
              <a:buNone/>
            </a:pPr>
            <a:endParaRPr lang="en-US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en-US" sz="1200" dirty="0"/>
          </a:p>
          <a:p>
            <a:pPr marL="0" indent="0" algn="just">
              <a:lnSpc>
                <a:spcPct val="70000"/>
              </a:lnSpc>
              <a:buNone/>
            </a:pPr>
            <a:endParaRPr lang="en-US" sz="1200" dirty="0" smtClean="0"/>
          </a:p>
          <a:p>
            <a:pPr marL="0" indent="0" algn="just">
              <a:lnSpc>
                <a:spcPct val="70000"/>
              </a:lnSpc>
              <a:buNone/>
            </a:pPr>
            <a:endParaRPr lang="en-US" sz="1200" dirty="0" smtClean="0"/>
          </a:p>
          <a:p>
            <a:pPr marL="0" indent="0" algn="just">
              <a:lnSpc>
                <a:spcPct val="70000"/>
              </a:lnSpc>
              <a:buNone/>
            </a:pPr>
            <a:r>
              <a:rPr lang="en-US" sz="1200" dirty="0" smtClean="0"/>
              <a:t>For </a:t>
            </a:r>
            <a:r>
              <a:rPr lang="en-US" sz="1200" dirty="0"/>
              <a:t>IL-1β production no differences were observed in samples drawn from moderate/severe-OSA (MS-OSA) at 2.00 am and 8.00 am. ). A slightly significant reduction of mean TNF-α production was found in MS-OSA as compared to mild-OSA (m-OSA) after 24 hours of culture with PHA by PBMC at 8.00 am. At 2.00 am no difference in TNF-α in vitro production by unstimulated and PHA stimulated culture was observed between OSA patients and controls. At 8.00 am TNF-α production was significantly suppressed in MS-OSA but not in m-OSA as compared to controls. The in vitro production of IL-1β by PBMC at 2.00 am and at 8.00 am was not different between OSA children and controls. </a:t>
            </a:r>
            <a:endParaRPr lang="en-US" sz="1200" dirty="0" smtClean="0"/>
          </a:p>
          <a:p>
            <a:pPr marL="0" indent="0" algn="just">
              <a:lnSpc>
                <a:spcPct val="70000"/>
              </a:lnSpc>
              <a:buNone/>
            </a:pPr>
            <a:r>
              <a:rPr lang="en-US" sz="1200" b="1" dirty="0" smtClean="0"/>
              <a:t>Conclusions</a:t>
            </a:r>
            <a:endParaRPr lang="en-US" sz="1200" b="1" dirty="0"/>
          </a:p>
          <a:p>
            <a:pPr marL="0" indent="0" algn="just">
              <a:lnSpc>
                <a:spcPct val="70000"/>
              </a:lnSpc>
              <a:buNone/>
            </a:pPr>
            <a:r>
              <a:rPr lang="en-US" sz="1200" dirty="0"/>
              <a:t>Our results differ partially from those reported in </a:t>
            </a:r>
            <a:r>
              <a:rPr lang="en-US" sz="1200" dirty="0" smtClean="0"/>
              <a:t>adult </a:t>
            </a:r>
            <a:r>
              <a:rPr lang="en-US" sz="1200" dirty="0"/>
              <a:t>patients and in </a:t>
            </a:r>
            <a:r>
              <a:rPr lang="en-US" sz="1200"/>
              <a:t>other </a:t>
            </a:r>
            <a:r>
              <a:rPr lang="en-US" sz="1200" smtClean="0"/>
              <a:t>child </a:t>
            </a:r>
            <a:r>
              <a:rPr lang="en-US" sz="1200" dirty="0"/>
              <a:t>cohorts.  This may be related to the different severity of their OSA. The in vitro culture results may reflect the culture conditions (PHA versus LPS; PBMC versus whole blood). We agree with other authors that new biomarkers for evaluating the systemic effects of this disorder of breathing should be investigated</a:t>
            </a:r>
            <a:r>
              <a:rPr lang="en-US" sz="1200" dirty="0" smtClean="0"/>
              <a:t>.</a:t>
            </a:r>
            <a:endParaRPr lang="en-US" sz="1200" dirty="0"/>
          </a:p>
          <a:p>
            <a:pPr marL="0" lvl="0" indent="0" algn="just">
              <a:buNone/>
            </a:pPr>
            <a:r>
              <a:rPr lang="en-US" sz="600" i="1" dirty="0">
                <a:solidFill>
                  <a:prstClr val="black"/>
                </a:solidFill>
              </a:rPr>
              <a:t>In relation to this presentation, I declare that there are no conflicts of interest</a:t>
            </a:r>
            <a:endParaRPr lang="it-IT" sz="600" i="1" dirty="0">
              <a:solidFill>
                <a:prstClr val="black"/>
              </a:solidFill>
            </a:endParaRPr>
          </a:p>
          <a:p>
            <a:pPr marL="0" indent="0" algn="just">
              <a:lnSpc>
                <a:spcPct val="70000"/>
              </a:lnSpc>
              <a:buNone/>
            </a:pPr>
            <a:endParaRPr lang="en-US" sz="1200" dirty="0"/>
          </a:p>
          <a:p>
            <a:pPr marL="0" indent="0" algn="just">
              <a:lnSpc>
                <a:spcPct val="70000"/>
              </a:lnSpc>
              <a:buNone/>
            </a:pPr>
            <a:endParaRPr lang="it-IT" sz="12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815546" cy="8191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099" y="41615"/>
            <a:ext cx="746639" cy="743321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56076"/>
              </p:ext>
            </p:extLst>
          </p:nvPr>
        </p:nvGraphicFramePr>
        <p:xfrm>
          <a:off x="353616" y="5687696"/>
          <a:ext cx="1986479" cy="1566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2603">
                  <a:extLst>
                    <a:ext uri="{9D8B030D-6E8A-4147-A177-3AD203B41FA5}">
                      <a16:colId xmlns:a16="http://schemas.microsoft.com/office/drawing/2014/main" val="1466714899"/>
                    </a:ext>
                  </a:extLst>
                </a:gridCol>
                <a:gridCol w="370969">
                  <a:extLst>
                    <a:ext uri="{9D8B030D-6E8A-4147-A177-3AD203B41FA5}">
                      <a16:colId xmlns:a16="http://schemas.microsoft.com/office/drawing/2014/main" val="3486215816"/>
                    </a:ext>
                  </a:extLst>
                </a:gridCol>
                <a:gridCol w="370969">
                  <a:extLst>
                    <a:ext uri="{9D8B030D-6E8A-4147-A177-3AD203B41FA5}">
                      <a16:colId xmlns:a16="http://schemas.microsoft.com/office/drawing/2014/main" val="2580245977"/>
                    </a:ext>
                  </a:extLst>
                </a:gridCol>
                <a:gridCol w="370969">
                  <a:extLst>
                    <a:ext uri="{9D8B030D-6E8A-4147-A177-3AD203B41FA5}">
                      <a16:colId xmlns:a16="http://schemas.microsoft.com/office/drawing/2014/main" val="2551172917"/>
                    </a:ext>
                  </a:extLst>
                </a:gridCol>
                <a:gridCol w="370969">
                  <a:extLst>
                    <a:ext uri="{9D8B030D-6E8A-4147-A177-3AD203B41FA5}">
                      <a16:colId xmlns:a16="http://schemas.microsoft.com/office/drawing/2014/main" val="2599481272"/>
                    </a:ext>
                  </a:extLst>
                </a:gridCol>
              </a:tblGrid>
              <a:tr h="2992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Controls n= 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m-OSA     n= 20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MS-OSA   n= 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P value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3544595"/>
                  </a:ext>
                </a:extLst>
              </a:tr>
              <a:tr h="29570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Sex (F/M)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March 3rd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August 12rd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July     9rd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n.s.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0619989"/>
                  </a:ext>
                </a:extLst>
              </a:tr>
              <a:tr h="2992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Age (months)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81.53     ± 40.74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>
                          <a:effectLst/>
                        </a:rPr>
                        <a:t>86           ± 8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78           ± 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n.s.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0868443"/>
                  </a:ext>
                </a:extLst>
              </a:tr>
              <a:tr h="2992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BMI   (Kg/m²)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17.05     ± 2.57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16.9        ± 0.5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17.1       ± 0.8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n.s.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0344746"/>
                  </a:ext>
                </a:extLst>
              </a:tr>
              <a:tr h="3731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BMI (percentile)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48.7       ± 6.7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54.7       ± 6.8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>
                          <a:effectLst/>
                        </a:rPr>
                        <a:t>51.9      ± 7.6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u="none" strike="noStrike" dirty="0" err="1">
                          <a:effectLst/>
                        </a:rPr>
                        <a:t>n.s</a:t>
                      </a:r>
                      <a:r>
                        <a:rPr lang="en-GB" sz="800" u="none" strike="noStrike" dirty="0">
                          <a:effectLst/>
                        </a:rPr>
                        <a:t>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9419768"/>
                  </a:ext>
                </a:extLst>
              </a:tr>
            </a:tbl>
          </a:graphicData>
        </a:graphic>
      </p:graphicFrame>
      <p:pic>
        <p:nvPicPr>
          <p:cNvPr id="10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2798603" y="3383280"/>
            <a:ext cx="2106930" cy="929640"/>
          </a:xfrm>
          <a:prstGeom prst="rect">
            <a:avLst/>
          </a:prstGeom>
          <a:effectLst>
            <a:innerShdw blurRad="165100" dir="5400000">
              <a:srgbClr val="0070C0">
                <a:alpha val="88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67378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c39f0fc-054c-4f4b-b4a3-7983f66e4874" xsi:nil="true"/>
    <lcf76f155ced4ddcb4097134ff3c332f xmlns="16c4d96e-206f-4709-a4dc-24704e0182d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F922C9D201C4EA3107C093E07EABC" ma:contentTypeVersion="16" ma:contentTypeDescription="Crée un document." ma:contentTypeScope="" ma:versionID="9523b0364ee8ebe212be0cbb4aaea631">
  <xsd:schema xmlns:xsd="http://www.w3.org/2001/XMLSchema" xmlns:xs="http://www.w3.org/2001/XMLSchema" xmlns:p="http://schemas.microsoft.com/office/2006/metadata/properties" xmlns:ns2="1c39f0fc-054c-4f4b-b4a3-7983f66e4874" xmlns:ns3="16c4d96e-206f-4709-a4dc-24704e0182db" targetNamespace="http://schemas.microsoft.com/office/2006/metadata/properties" ma:root="true" ma:fieldsID="5b87c3c75e9c794d096d5b4b8048d3ef" ns2:_="" ns3:_="">
    <xsd:import namespace="1c39f0fc-054c-4f4b-b4a3-7983f66e4874"/>
    <xsd:import namespace="16c4d96e-206f-4709-a4dc-24704e0182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9f0fc-054c-4f4b-b4a3-7983f66e48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8d1d062-8130-4f6d-9ab5-a9a710a8ebb1}" ma:internalName="TaxCatchAll" ma:showField="CatchAllData" ma:web="1c39f0fc-054c-4f4b-b4a3-7983f66e48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d96e-206f-4709-a4dc-24704e018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ac9901db-1bba-451d-96b4-ae9e59f870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4A314F-1034-4653-9697-1070184121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6FD361-D486-474B-8712-2E1ABB5B9D2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1c39f0fc-054c-4f4b-b4a3-7983f66e4874"/>
    <ds:schemaRef ds:uri="16c4d96e-206f-4709-a4dc-24704e0182d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25895E5-070D-4C79-B032-299E40881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39f0fc-054c-4f4b-b4a3-7983f66e4874"/>
    <ds:schemaRef ds:uri="16c4d96e-206f-4709-a4dc-24704e018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108</TotalTime>
  <Words>631</Words>
  <Application>Microsoft Office PowerPoint</Application>
  <PresentationFormat>Presentazione su schermo (16:9)</PresentationFormat>
  <Paragraphs>49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N. 001217   Cytokines and obstructive sleep apnea in childhood  Nosetti L.¹, F. Marino ¹, D‘Auria  E. ², Gaiazzi M. ¹, Licari A. ³, Sacchi L. ⁴, De Amici M. ³, Barocci F. ⁵, Maio R. ¹, Cosentino M. ¹, Nespoli L. ¹  1 University of Insubria, Varese, Italy  2 "Vittore Buzzi" C hildren's Hospital, Milano, Italy 3 Fondazione I.R.C .C .S. Policlinico San Matteo, Pavia, Italy  4 Laboratory for Biomedical Informatics "Mario Stefanelli", Pavia, Italy  5 Formerly Medicine Unit Laboratory, ASST Rhodense Garbagnate Milanese, Rho, Italy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Emma Delannée</dc:creator>
  <cp:lastModifiedBy>Fiorella Barocci</cp:lastModifiedBy>
  <cp:revision>28</cp:revision>
  <dcterms:created xsi:type="dcterms:W3CDTF">2019-05-03T15:24:32Z</dcterms:created>
  <dcterms:modified xsi:type="dcterms:W3CDTF">2023-05-24T08:42:55Z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0x010100299F922C9D201C4EA3107C093E07EABC</vt:lpwstr>
  </property>
  <property fmtid="{D5CDD505-2E9C-101B-9397-08002B2CF9AE}" pid="3" name="MediaServiceImageTags">
    <vt:lpwstr/>
  </property>
</Properties>
</file>