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sldIdLst>
    <p:sldId id="256" r:id="rId5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EBC5"/>
    <a:srgbClr val="FBF0C9"/>
    <a:srgbClr val="FAE1BC"/>
    <a:srgbClr val="C5F0FF"/>
    <a:srgbClr val="CAFDFE"/>
    <a:srgbClr val="9BFBFD"/>
    <a:srgbClr val="9BE5FF"/>
    <a:srgbClr val="9BFFC8"/>
    <a:srgbClr val="D6EDBD"/>
    <a:srgbClr val="C6E6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B4717B-69D7-4565-9322-5A4B5F18A556}" v="1" dt="2023-05-04T13:29:32.5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2" autoAdjust="0"/>
    <p:restoredTop sz="94675" autoAdjust="0"/>
  </p:normalViewPr>
  <p:slideViewPr>
    <p:cSldViewPr snapToGrid="0">
      <p:cViewPr>
        <p:scale>
          <a:sx n="100" d="100"/>
          <a:sy n="100" d="100"/>
        </p:scale>
        <p:origin x="2222" y="-20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le Goareguer" userId="13a2191b-4ff6-4795-bb4d-ee5685d108cf" providerId="ADAL" clId="{7BB4717B-69D7-4565-9322-5A4B5F18A556}"/>
    <pc:docChg chg="modSld">
      <pc:chgData name="Axelle Goareguer" userId="13a2191b-4ff6-4795-bb4d-ee5685d108cf" providerId="ADAL" clId="{7BB4717B-69D7-4565-9322-5A4B5F18A556}" dt="2023-05-15T15:04:44.813" v="6" actId="20577"/>
      <pc:docMkLst>
        <pc:docMk/>
      </pc:docMkLst>
      <pc:sldChg chg="modSp mod">
        <pc:chgData name="Axelle Goareguer" userId="13a2191b-4ff6-4795-bb4d-ee5685d108cf" providerId="ADAL" clId="{7BB4717B-69D7-4565-9322-5A4B5F18A556}" dt="2023-05-15T15:04:44.813" v="6" actId="20577"/>
        <pc:sldMkLst>
          <pc:docMk/>
          <pc:sldMk cId="1967378686" sldId="256"/>
        </pc:sldMkLst>
        <pc:spChg chg="mod">
          <ac:chgData name="Axelle Goareguer" userId="13a2191b-4ff6-4795-bb4d-ee5685d108cf" providerId="ADAL" clId="{7BB4717B-69D7-4565-9322-5A4B5F18A556}" dt="2023-05-15T15:04:44.813" v="6" actId="20577"/>
          <ac:spMkLst>
            <pc:docMk/>
            <pc:sldMk cId="1967378686" sldId="256"/>
            <ac:spMk id="2" creationId="{4D8B496C-551B-4C99-9FBB-772236FB6CF8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458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9671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12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090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60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971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52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250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358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23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4F900-D76E-4265-902C-27A796CC0B41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6893F-1510-410F-BA75-EF57C0C0B078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447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rgbClr val="F5EBC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2"/>
            <a:ext cx="716691" cy="719890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4180" y="30480"/>
            <a:ext cx="722763" cy="628115"/>
          </a:xfrm>
          <a:prstGeom prst="rect">
            <a:avLst/>
          </a:prstGeom>
        </p:spPr>
      </p:pic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353616" y="587011"/>
            <a:ext cx="4436269" cy="1782684"/>
          </a:xfrm>
        </p:spPr>
        <p:txBody>
          <a:bodyPr>
            <a:normAutofit fontScale="90000"/>
          </a:bodyPr>
          <a:lstStyle/>
          <a:p>
            <a:pPr algn="ctr"/>
            <a:r>
              <a:rPr lang="it-IT" sz="900" b="1" dirty="0" smtClean="0"/>
              <a:t>N. 000892</a:t>
            </a:r>
            <a:r>
              <a:rPr lang="it-IT" sz="1000" dirty="0" smtClean="0"/>
              <a:t/>
            </a:r>
            <a:br>
              <a:rPr lang="it-IT" sz="1000" dirty="0" smtClean="0"/>
            </a:br>
            <a:r>
              <a:rPr lang="it-IT" sz="1600" dirty="0" smtClean="0"/>
              <a:t/>
            </a:r>
            <a:br>
              <a:rPr lang="it-IT" sz="1600" dirty="0" smtClean="0"/>
            </a:br>
            <a:r>
              <a:rPr lang="en-US" sz="1600" b="1" dirty="0">
                <a:latin typeface="+mn-lt"/>
              </a:rPr>
              <a:t>Serum </a:t>
            </a:r>
            <a:r>
              <a:rPr lang="en-US" sz="1600" b="1" dirty="0" err="1">
                <a:latin typeface="+mn-lt"/>
              </a:rPr>
              <a:t>IgE</a:t>
            </a:r>
            <a:r>
              <a:rPr lang="en-US" sz="1600" b="1" dirty="0">
                <a:latin typeface="+mn-lt"/>
              </a:rPr>
              <a:t> for boiled cow's milk: a ten-year </a:t>
            </a:r>
            <a:r>
              <a:rPr lang="en-US" sz="1600" b="1" dirty="0" smtClean="0">
                <a:latin typeface="+mn-lt"/>
              </a:rPr>
              <a:t>experience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it-IT" sz="1100" dirty="0">
                <a:latin typeface="+mn-lt"/>
              </a:rPr>
              <a:t>Barocci </a:t>
            </a:r>
            <a:r>
              <a:rPr lang="it-IT" sz="1100" dirty="0" smtClean="0">
                <a:latin typeface="+mn-lt"/>
              </a:rPr>
              <a:t>F.¹, </a:t>
            </a:r>
            <a:r>
              <a:rPr lang="it-IT" sz="1100" dirty="0">
                <a:latin typeface="+mn-lt"/>
              </a:rPr>
              <a:t>De Amici </a:t>
            </a:r>
            <a:r>
              <a:rPr lang="it-IT" sz="1100" dirty="0" smtClean="0">
                <a:latin typeface="+mn-lt"/>
              </a:rPr>
              <a:t>M.², </a:t>
            </a:r>
            <a:r>
              <a:rPr lang="it-IT" sz="1100" dirty="0" err="1">
                <a:latin typeface="+mn-lt"/>
              </a:rPr>
              <a:t>Licari</a:t>
            </a:r>
            <a:r>
              <a:rPr lang="it-IT" sz="1100" dirty="0">
                <a:latin typeface="+mn-lt"/>
              </a:rPr>
              <a:t> </a:t>
            </a:r>
            <a:r>
              <a:rPr lang="it-IT" sz="1100" dirty="0" smtClean="0">
                <a:latin typeface="+mn-lt"/>
              </a:rPr>
              <a:t>A.³̛  ⁴, </a:t>
            </a:r>
            <a:r>
              <a:rPr lang="it-IT" sz="1100" b="1" dirty="0">
                <a:latin typeface="+mn-lt"/>
              </a:rPr>
              <a:t>D'Auria E</a:t>
            </a:r>
            <a:r>
              <a:rPr lang="it-IT" sz="1100" b="1" dirty="0" smtClean="0">
                <a:latin typeface="+mn-lt"/>
              </a:rPr>
              <a:t>.</a:t>
            </a:r>
            <a:r>
              <a:rPr lang="it-IT" sz="1100" dirty="0" smtClean="0">
                <a:latin typeface="+mn-lt"/>
              </a:rPr>
              <a:t>⁵, </a:t>
            </a:r>
            <a:r>
              <a:rPr lang="it-IT" sz="1100" dirty="0" err="1">
                <a:latin typeface="+mn-lt"/>
              </a:rPr>
              <a:t>Barzaghi</a:t>
            </a:r>
            <a:r>
              <a:rPr lang="it-IT" sz="1100" dirty="0">
                <a:latin typeface="+mn-lt"/>
              </a:rPr>
              <a:t> C.E</a:t>
            </a:r>
            <a:r>
              <a:rPr lang="it-IT" sz="1100" dirty="0" smtClean="0">
                <a:latin typeface="+mn-lt"/>
              </a:rPr>
              <a:t>.⁶, </a:t>
            </a:r>
            <a:r>
              <a:rPr lang="it-IT" sz="1100" dirty="0">
                <a:latin typeface="+mn-lt"/>
              </a:rPr>
              <a:t>Caimmi S</a:t>
            </a:r>
            <a:r>
              <a:rPr lang="it-IT" sz="1100" dirty="0" smtClean="0">
                <a:latin typeface="+mn-lt"/>
              </a:rPr>
              <a:t>.⁴, </a:t>
            </a:r>
            <a:r>
              <a:rPr lang="it-IT" sz="1100" dirty="0">
                <a:latin typeface="+mn-lt"/>
              </a:rPr>
              <a:t>Marseglia </a:t>
            </a:r>
            <a:r>
              <a:rPr lang="it-IT" sz="1100" dirty="0" smtClean="0">
                <a:latin typeface="+mn-lt"/>
              </a:rPr>
              <a:t>A.³, </a:t>
            </a:r>
            <a:r>
              <a:rPr lang="it-IT" sz="1100" dirty="0" err="1" smtClean="0">
                <a:latin typeface="+mn-lt"/>
              </a:rPr>
              <a:t>G.L.Marseglia</a:t>
            </a:r>
            <a:r>
              <a:rPr lang="it-IT" sz="1100" dirty="0" smtClean="0">
                <a:latin typeface="+mn-lt"/>
              </a:rPr>
              <a:t> ³̛  ⁴</a:t>
            </a:r>
            <a:br>
              <a:rPr lang="it-IT" sz="1100" dirty="0" smtClean="0">
                <a:latin typeface="+mn-lt"/>
              </a:rPr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900" dirty="0">
                <a:latin typeface="+mn-lt"/>
              </a:rPr>
              <a:t>1 </a:t>
            </a:r>
            <a:r>
              <a:rPr lang="it-IT" sz="900" dirty="0" err="1" smtClean="0">
                <a:latin typeface="+mn-lt"/>
              </a:rPr>
              <a:t>Formerly</a:t>
            </a:r>
            <a:r>
              <a:rPr lang="it-IT" sz="900" dirty="0" smtClean="0">
                <a:latin typeface="+mn-lt"/>
              </a:rPr>
              <a:t> Medicine </a:t>
            </a:r>
            <a:r>
              <a:rPr lang="it-IT" sz="900" dirty="0">
                <a:latin typeface="+mn-lt"/>
              </a:rPr>
              <a:t>Unit </a:t>
            </a:r>
            <a:r>
              <a:rPr lang="it-IT" sz="900" dirty="0" err="1">
                <a:latin typeface="+mn-lt"/>
              </a:rPr>
              <a:t>Laboratory</a:t>
            </a:r>
            <a:r>
              <a:rPr lang="it-IT" sz="900" dirty="0">
                <a:latin typeface="+mn-lt"/>
              </a:rPr>
              <a:t>, ASST Rhodense Garbagnate Milanese, Rho, </a:t>
            </a:r>
            <a:r>
              <a:rPr lang="it-IT" sz="900" dirty="0" err="1" smtClean="0">
                <a:latin typeface="+mn-lt"/>
              </a:rPr>
              <a:t>Italy</a:t>
            </a:r>
            <a:r>
              <a:rPr lang="it-IT" sz="900" dirty="0">
                <a:latin typeface="+mn-lt"/>
              </a:rPr>
              <a:t/>
            </a:r>
            <a:br>
              <a:rPr lang="it-IT" sz="900" dirty="0">
                <a:latin typeface="+mn-lt"/>
              </a:rPr>
            </a:br>
            <a:r>
              <a:rPr lang="it-IT" sz="900" dirty="0">
                <a:latin typeface="+mn-lt"/>
              </a:rPr>
              <a:t>2 </a:t>
            </a:r>
            <a:r>
              <a:rPr lang="it-IT" sz="900" dirty="0" err="1">
                <a:latin typeface="+mn-lt"/>
              </a:rPr>
              <a:t>Immuno-Allergology</a:t>
            </a:r>
            <a:r>
              <a:rPr lang="it-IT" sz="900" dirty="0">
                <a:latin typeface="+mn-lt"/>
              </a:rPr>
              <a:t> </a:t>
            </a:r>
            <a:r>
              <a:rPr lang="it-IT" sz="900" dirty="0" err="1">
                <a:latin typeface="+mn-lt"/>
              </a:rPr>
              <a:t>Laboratory</a:t>
            </a:r>
            <a:r>
              <a:rPr lang="it-IT" sz="900" dirty="0">
                <a:latin typeface="+mn-lt"/>
              </a:rPr>
              <a:t> of </a:t>
            </a:r>
            <a:r>
              <a:rPr lang="it-IT" sz="900" dirty="0" err="1">
                <a:latin typeface="+mn-lt"/>
              </a:rPr>
              <a:t>ClinicalChemistry</a:t>
            </a:r>
            <a:r>
              <a:rPr lang="it-IT" sz="900" dirty="0">
                <a:latin typeface="+mn-lt"/>
              </a:rPr>
              <a:t> and </a:t>
            </a:r>
            <a:r>
              <a:rPr lang="it-IT" sz="900" dirty="0" err="1">
                <a:latin typeface="+mn-lt"/>
              </a:rPr>
              <a:t>Pediatric</a:t>
            </a:r>
            <a:r>
              <a:rPr lang="it-IT" sz="900" dirty="0">
                <a:latin typeface="+mn-lt"/>
              </a:rPr>
              <a:t> Clinic, Fondazione IRCCS Policlinico San Matteo, </a:t>
            </a:r>
            <a:r>
              <a:rPr lang="it-IT" sz="900" dirty="0" err="1" smtClean="0">
                <a:latin typeface="+mn-lt"/>
              </a:rPr>
              <a:t>Pavia,Italy</a:t>
            </a:r>
            <a:r>
              <a:rPr lang="it-IT" sz="900" dirty="0" smtClean="0">
                <a:latin typeface="+mn-lt"/>
              </a:rPr>
              <a:t> </a:t>
            </a:r>
            <a:r>
              <a:rPr lang="it-IT" sz="900" dirty="0">
                <a:latin typeface="+mn-lt"/>
              </a:rPr>
              <a:t/>
            </a:r>
            <a:br>
              <a:rPr lang="it-IT" sz="900" dirty="0">
                <a:latin typeface="+mn-lt"/>
              </a:rPr>
            </a:br>
            <a:r>
              <a:rPr lang="it-IT" sz="900" dirty="0">
                <a:latin typeface="+mn-lt"/>
              </a:rPr>
              <a:t>3 </a:t>
            </a:r>
            <a:r>
              <a:rPr lang="it-IT" sz="900" dirty="0" err="1">
                <a:latin typeface="+mn-lt"/>
              </a:rPr>
              <a:t>Department</a:t>
            </a:r>
            <a:r>
              <a:rPr lang="it-IT" sz="900" dirty="0">
                <a:latin typeface="+mn-lt"/>
              </a:rPr>
              <a:t> of </a:t>
            </a:r>
            <a:r>
              <a:rPr lang="it-IT" sz="900" dirty="0" err="1">
                <a:latin typeface="+mn-lt"/>
              </a:rPr>
              <a:t>Clinical</a:t>
            </a:r>
            <a:r>
              <a:rPr lang="it-IT" sz="900" dirty="0">
                <a:latin typeface="+mn-lt"/>
              </a:rPr>
              <a:t>, </a:t>
            </a:r>
            <a:r>
              <a:rPr lang="it-IT" sz="900" dirty="0" err="1">
                <a:latin typeface="+mn-lt"/>
              </a:rPr>
              <a:t>Surgical</a:t>
            </a:r>
            <a:r>
              <a:rPr lang="it-IT" sz="900" dirty="0">
                <a:latin typeface="+mn-lt"/>
              </a:rPr>
              <a:t>, </a:t>
            </a:r>
            <a:r>
              <a:rPr lang="it-IT" sz="900" dirty="0" err="1">
                <a:latin typeface="+mn-lt"/>
              </a:rPr>
              <a:t>Diagnostic</a:t>
            </a:r>
            <a:r>
              <a:rPr lang="it-IT" sz="900" dirty="0">
                <a:latin typeface="+mn-lt"/>
              </a:rPr>
              <a:t> and </a:t>
            </a:r>
            <a:r>
              <a:rPr lang="it-IT" sz="900" dirty="0" err="1">
                <a:latin typeface="+mn-lt"/>
              </a:rPr>
              <a:t>Pediatric</a:t>
            </a:r>
            <a:r>
              <a:rPr lang="it-IT" sz="900" dirty="0">
                <a:latin typeface="+mn-lt"/>
              </a:rPr>
              <a:t> </a:t>
            </a:r>
            <a:r>
              <a:rPr lang="it-IT" sz="900" dirty="0" err="1">
                <a:latin typeface="+mn-lt"/>
              </a:rPr>
              <a:t>Sciences</a:t>
            </a:r>
            <a:r>
              <a:rPr lang="it-IT" sz="900" dirty="0">
                <a:latin typeface="+mn-lt"/>
              </a:rPr>
              <a:t>, </a:t>
            </a:r>
            <a:r>
              <a:rPr lang="it-IT" sz="900" dirty="0" err="1">
                <a:latin typeface="+mn-lt"/>
              </a:rPr>
              <a:t>University</a:t>
            </a:r>
            <a:r>
              <a:rPr lang="it-IT" sz="900" dirty="0">
                <a:latin typeface="+mn-lt"/>
              </a:rPr>
              <a:t> of Pavia, </a:t>
            </a:r>
            <a:r>
              <a:rPr lang="it-IT" sz="900" dirty="0" err="1" smtClean="0">
                <a:latin typeface="+mn-lt"/>
              </a:rPr>
              <a:t>Italy</a:t>
            </a:r>
            <a:r>
              <a:rPr lang="it-IT" sz="900" dirty="0">
                <a:latin typeface="+mn-lt"/>
              </a:rPr>
              <a:t/>
            </a:r>
            <a:br>
              <a:rPr lang="it-IT" sz="900" dirty="0">
                <a:latin typeface="+mn-lt"/>
              </a:rPr>
            </a:br>
            <a:r>
              <a:rPr lang="it-IT" sz="900" dirty="0">
                <a:latin typeface="+mn-lt"/>
              </a:rPr>
              <a:t>4 </a:t>
            </a:r>
            <a:r>
              <a:rPr lang="it-IT" sz="900" dirty="0" err="1">
                <a:latin typeface="+mn-lt"/>
              </a:rPr>
              <a:t>Pediatric</a:t>
            </a:r>
            <a:r>
              <a:rPr lang="it-IT" sz="900" dirty="0">
                <a:latin typeface="+mn-lt"/>
              </a:rPr>
              <a:t> Clinic, Fondazione IRCCS Policlinico San Matteo, Pavia, </a:t>
            </a:r>
            <a:r>
              <a:rPr lang="it-IT" sz="900" dirty="0" err="1">
                <a:latin typeface="+mn-lt"/>
              </a:rPr>
              <a:t>Italy</a:t>
            </a:r>
            <a:r>
              <a:rPr lang="it-IT" sz="900" dirty="0">
                <a:latin typeface="+mn-lt"/>
              </a:rPr>
              <a:t>; </a:t>
            </a:r>
            <a:br>
              <a:rPr lang="it-IT" sz="900" dirty="0">
                <a:latin typeface="+mn-lt"/>
              </a:rPr>
            </a:br>
            <a:r>
              <a:rPr lang="it-IT" sz="900" dirty="0">
                <a:latin typeface="+mn-lt"/>
              </a:rPr>
              <a:t>5 </a:t>
            </a:r>
            <a:r>
              <a:rPr lang="it-IT" sz="900" dirty="0" err="1">
                <a:latin typeface="+mn-lt"/>
              </a:rPr>
              <a:t>Department</a:t>
            </a:r>
            <a:r>
              <a:rPr lang="it-IT" sz="900" dirty="0">
                <a:latin typeface="+mn-lt"/>
              </a:rPr>
              <a:t> of </a:t>
            </a:r>
            <a:r>
              <a:rPr lang="it-IT" sz="900" dirty="0" err="1">
                <a:latin typeface="+mn-lt"/>
              </a:rPr>
              <a:t>Pediatrics</a:t>
            </a:r>
            <a:r>
              <a:rPr lang="it-IT" sz="900" dirty="0">
                <a:latin typeface="+mn-lt"/>
              </a:rPr>
              <a:t>, Buzzi </a:t>
            </a:r>
            <a:r>
              <a:rPr lang="it-IT" sz="900" dirty="0" err="1">
                <a:latin typeface="+mn-lt"/>
              </a:rPr>
              <a:t>Children's</a:t>
            </a:r>
            <a:r>
              <a:rPr lang="it-IT" sz="900" dirty="0">
                <a:latin typeface="+mn-lt"/>
              </a:rPr>
              <a:t> Hospital, </a:t>
            </a:r>
            <a:r>
              <a:rPr lang="it-IT" sz="900" dirty="0" err="1">
                <a:latin typeface="+mn-lt"/>
              </a:rPr>
              <a:t>Department</a:t>
            </a:r>
            <a:r>
              <a:rPr lang="it-IT" sz="900" dirty="0">
                <a:latin typeface="+mn-lt"/>
              </a:rPr>
              <a:t> of </a:t>
            </a:r>
            <a:r>
              <a:rPr lang="it-IT" sz="900" dirty="0" err="1">
                <a:latin typeface="+mn-lt"/>
              </a:rPr>
              <a:t>Health</a:t>
            </a:r>
            <a:r>
              <a:rPr lang="it-IT" sz="900" dirty="0">
                <a:latin typeface="+mn-lt"/>
              </a:rPr>
              <a:t> </a:t>
            </a:r>
            <a:r>
              <a:rPr lang="it-IT" sz="900" dirty="0" err="1">
                <a:latin typeface="+mn-lt"/>
              </a:rPr>
              <a:t>Sciences</a:t>
            </a:r>
            <a:r>
              <a:rPr lang="it-IT" sz="900" dirty="0">
                <a:latin typeface="+mn-lt"/>
              </a:rPr>
              <a:t>, </a:t>
            </a:r>
            <a:r>
              <a:rPr lang="it-IT" sz="900" dirty="0" err="1">
                <a:latin typeface="+mn-lt"/>
              </a:rPr>
              <a:t>University</a:t>
            </a:r>
            <a:r>
              <a:rPr lang="it-IT" sz="900" dirty="0">
                <a:latin typeface="+mn-lt"/>
              </a:rPr>
              <a:t>, Milano, </a:t>
            </a:r>
            <a:r>
              <a:rPr lang="it-IT" sz="900" dirty="0" err="1" smtClean="0">
                <a:latin typeface="+mn-lt"/>
              </a:rPr>
              <a:t>Italy</a:t>
            </a:r>
            <a:r>
              <a:rPr lang="it-IT" sz="900" dirty="0">
                <a:latin typeface="+mn-lt"/>
              </a:rPr>
              <a:t/>
            </a:r>
            <a:br>
              <a:rPr lang="it-IT" sz="900" dirty="0">
                <a:latin typeface="+mn-lt"/>
              </a:rPr>
            </a:br>
            <a:r>
              <a:rPr lang="it-IT" sz="900" dirty="0">
                <a:latin typeface="+mn-lt"/>
              </a:rPr>
              <a:t>6 </a:t>
            </a:r>
            <a:r>
              <a:rPr lang="it-IT" sz="900" dirty="0" err="1">
                <a:latin typeface="+mn-lt"/>
              </a:rPr>
              <a:t>Allergology</a:t>
            </a:r>
            <a:r>
              <a:rPr lang="it-IT" sz="900" dirty="0">
                <a:latin typeface="+mn-lt"/>
              </a:rPr>
              <a:t> Clinic, ASST Rhodense Garbagnate Milanese, Rho, </a:t>
            </a:r>
            <a:r>
              <a:rPr lang="it-IT" sz="900" dirty="0" err="1">
                <a:latin typeface="+mn-lt"/>
              </a:rPr>
              <a:t>Italy</a:t>
            </a:r>
            <a:r>
              <a:rPr lang="it-IT" sz="900" dirty="0">
                <a:latin typeface="+mn-lt"/>
              </a:rPr>
              <a:t/>
            </a:r>
            <a:br>
              <a:rPr lang="it-IT" sz="900" dirty="0">
                <a:latin typeface="+mn-lt"/>
              </a:rPr>
            </a:br>
            <a:endParaRPr lang="it-IT" sz="900" dirty="0">
              <a:latin typeface="+mn-lt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sz="half" idx="1"/>
          </p:nvPr>
        </p:nvSpPr>
        <p:spPr>
          <a:xfrm>
            <a:off x="191135" y="2461160"/>
            <a:ext cx="2412762" cy="6743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1" i="1" dirty="0" smtClean="0"/>
              <a:t>Background</a:t>
            </a:r>
            <a:endParaRPr lang="en-US" sz="1200" b="1" i="1" dirty="0"/>
          </a:p>
          <a:p>
            <a:pPr marL="0" indent="0" algn="just">
              <a:lnSpc>
                <a:spcPct val="70000"/>
              </a:lnSpc>
              <a:buNone/>
            </a:pPr>
            <a:r>
              <a:rPr lang="en-US" sz="1200" dirty="0"/>
              <a:t>Cow's milk allergy (CMA) is one of the most common food allergies in early childhood. It is a common cause of severe life-threatening reactions in pediatric allergic patients. This study evaluates all dosages of </a:t>
            </a:r>
            <a:r>
              <a:rPr lang="en-US" sz="1200" dirty="0" err="1" smtClean="0"/>
              <a:t>sIgE</a:t>
            </a:r>
            <a:r>
              <a:rPr lang="en-US" sz="1200" dirty="0" smtClean="0"/>
              <a:t> </a:t>
            </a:r>
            <a:r>
              <a:rPr lang="en-US" sz="1200" dirty="0"/>
              <a:t>(</a:t>
            </a:r>
            <a:r>
              <a:rPr lang="en-US" sz="1200" dirty="0" err="1"/>
              <a:t>Immunocap</a:t>
            </a:r>
            <a:r>
              <a:rPr lang="en-US" sz="1200" dirty="0"/>
              <a:t> System – </a:t>
            </a:r>
            <a:r>
              <a:rPr lang="en-US" sz="1200" dirty="0" err="1"/>
              <a:t>Thermo</a:t>
            </a:r>
            <a:r>
              <a:rPr lang="en-US" sz="1200" dirty="0"/>
              <a:t> Fischer Scientific, </a:t>
            </a:r>
            <a:r>
              <a:rPr lang="en-US" sz="1200" dirty="0" err="1"/>
              <a:t>Phadia</a:t>
            </a:r>
            <a:r>
              <a:rPr lang="en-US" sz="1200" dirty="0"/>
              <a:t>), performed in ten years, for whole milk (f2), major protein fractions, and particularly for boiled milk</a:t>
            </a:r>
            <a:r>
              <a:rPr lang="en-US" sz="1200" dirty="0" smtClean="0"/>
              <a:t>.</a:t>
            </a:r>
            <a:endParaRPr lang="en-U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1200" b="1" i="1" dirty="0" smtClean="0"/>
              <a:t>Methods</a:t>
            </a:r>
            <a:endParaRPr lang="en-US" sz="1200" b="1" i="1" dirty="0"/>
          </a:p>
          <a:p>
            <a:pPr marL="0" indent="0" algn="just">
              <a:lnSpc>
                <a:spcPct val="70000"/>
              </a:lnSpc>
              <a:buNone/>
            </a:pPr>
            <a:r>
              <a:rPr lang="en-US" sz="1200" dirty="0"/>
              <a:t>3110, of age ≤17 years were consecutively evaluated. Serum </a:t>
            </a:r>
            <a:r>
              <a:rPr lang="en-US" sz="1200" dirty="0" err="1"/>
              <a:t>sIgE</a:t>
            </a:r>
            <a:r>
              <a:rPr lang="en-US" sz="1200" dirty="0"/>
              <a:t> against different milk components (casein, α </a:t>
            </a:r>
            <a:r>
              <a:rPr lang="en-US" sz="1200" dirty="0" err="1"/>
              <a:t>lactalbumin</a:t>
            </a:r>
            <a:r>
              <a:rPr lang="en-US" sz="1200" dirty="0"/>
              <a:t>, β </a:t>
            </a:r>
            <a:r>
              <a:rPr lang="en-US" sz="1200" dirty="0" err="1"/>
              <a:t>lactoglobulin</a:t>
            </a:r>
            <a:r>
              <a:rPr lang="en-US" sz="1200" dirty="0"/>
              <a:t>) and boiled milk were </a:t>
            </a:r>
            <a:r>
              <a:rPr lang="en-US" sz="1200" dirty="0" smtClean="0"/>
              <a:t>measured. </a:t>
            </a:r>
            <a:r>
              <a:rPr lang="en-US" sz="1200" dirty="0"/>
              <a:t>When f2 is positive, ≥ 0.35 KU/l, the main proteins are dosed (reflex test): α </a:t>
            </a:r>
            <a:r>
              <a:rPr lang="en-US" sz="1200" dirty="0" err="1"/>
              <a:t>lactalbumin</a:t>
            </a:r>
            <a:r>
              <a:rPr lang="en-US" sz="1200" dirty="0"/>
              <a:t> </a:t>
            </a:r>
            <a:r>
              <a:rPr lang="en-US" sz="1200" dirty="0" err="1"/>
              <a:t>Bos</a:t>
            </a:r>
            <a:r>
              <a:rPr lang="en-US" sz="1200" dirty="0"/>
              <a:t> d4, β </a:t>
            </a:r>
            <a:r>
              <a:rPr lang="en-US" sz="1200" dirty="0" err="1"/>
              <a:t>lactoglobulin</a:t>
            </a:r>
            <a:r>
              <a:rPr lang="en-US" sz="1200" dirty="0"/>
              <a:t> </a:t>
            </a:r>
            <a:r>
              <a:rPr lang="en-US" sz="1200" dirty="0" err="1"/>
              <a:t>Bos</a:t>
            </a:r>
            <a:r>
              <a:rPr lang="en-US" sz="1200" dirty="0"/>
              <a:t> </a:t>
            </a:r>
            <a:r>
              <a:rPr lang="en-US" sz="1200" dirty="0" smtClean="0"/>
              <a:t>d5 and </a:t>
            </a:r>
            <a:r>
              <a:rPr lang="en-US" sz="1200" dirty="0"/>
              <a:t>casein </a:t>
            </a:r>
            <a:r>
              <a:rPr lang="en-US" sz="1200" dirty="0" err="1"/>
              <a:t>Bos</a:t>
            </a:r>
            <a:r>
              <a:rPr lang="en-US" sz="1200" dirty="0"/>
              <a:t> d8, while boiled milk is only performed on specific request from the specialist. We have 305 dosages for f2 with boiled milk which correspond to a total of 289 patients of which 221 are children, of which 16 were re-checked after 1-2 years.</a:t>
            </a:r>
          </a:p>
          <a:p>
            <a:pPr marL="0" indent="0">
              <a:lnSpc>
                <a:spcPct val="100000"/>
              </a:lnSpc>
              <a:buNone/>
            </a:pPr>
            <a:endParaRPr lang="it-IT" sz="1200" dirty="0" smtClean="0"/>
          </a:p>
          <a:p>
            <a:pPr marL="0" indent="0">
              <a:lnSpc>
                <a:spcPct val="100000"/>
              </a:lnSpc>
              <a:buNone/>
            </a:pPr>
            <a:endParaRPr lang="it-IT" sz="1200" dirty="0" smtClean="0"/>
          </a:p>
          <a:p>
            <a:pPr marL="0" indent="0">
              <a:lnSpc>
                <a:spcPct val="100000"/>
              </a:lnSpc>
              <a:buNone/>
            </a:pPr>
            <a:endParaRPr lang="it-IT" sz="1200" dirty="0"/>
          </a:p>
          <a:p>
            <a:pPr marL="0" indent="0">
              <a:buNone/>
            </a:pPr>
            <a:endParaRPr lang="en-US" sz="1200" b="1" i="1" dirty="0" smtClean="0"/>
          </a:p>
          <a:p>
            <a:pPr marL="0" indent="0">
              <a:buNone/>
            </a:pPr>
            <a:r>
              <a:rPr lang="en-US" sz="1200" b="1" i="1" dirty="0" smtClean="0"/>
              <a:t>Results</a:t>
            </a:r>
            <a:endParaRPr lang="en-US" sz="1200" b="1" i="1" dirty="0"/>
          </a:p>
          <a:p>
            <a:pPr marL="0" indent="0" algn="just">
              <a:lnSpc>
                <a:spcPct val="70000"/>
              </a:lnSpc>
              <a:buNone/>
            </a:pPr>
            <a:r>
              <a:rPr lang="en-US" sz="1200" dirty="0"/>
              <a:t>Five thousand four assays are carried for cow's milk, of which 1041 are positive, 21%, of which 167 have very low concentration values, from 0.36 to 2.93 KU/l, such </a:t>
            </a:r>
            <a:r>
              <a:rPr lang="en-US" sz="1200" dirty="0" smtClean="0"/>
              <a:t>that the samples are negative for the main proteins of the milk. </a:t>
            </a:r>
            <a:endParaRPr lang="it-IT" sz="1200" dirty="0" smtClean="0"/>
          </a:p>
          <a:p>
            <a:pPr marL="0" indent="0">
              <a:lnSpc>
                <a:spcPct val="100000"/>
              </a:lnSpc>
              <a:buNone/>
            </a:pPr>
            <a:endParaRPr lang="it-IT" sz="1200" dirty="0"/>
          </a:p>
          <a:p>
            <a:pPr marL="0" indent="0">
              <a:lnSpc>
                <a:spcPct val="100000"/>
              </a:lnSpc>
              <a:buNone/>
            </a:pPr>
            <a:endParaRPr lang="it-IT" sz="1200" dirty="0" smtClean="0"/>
          </a:p>
          <a:p>
            <a:pPr marL="0" indent="0">
              <a:lnSpc>
                <a:spcPct val="100000"/>
              </a:lnSpc>
              <a:buNone/>
            </a:pPr>
            <a:endParaRPr lang="it-IT" sz="1200" dirty="0"/>
          </a:p>
          <a:p>
            <a:pPr marL="0" indent="0">
              <a:lnSpc>
                <a:spcPct val="100000"/>
              </a:lnSpc>
              <a:buNone/>
            </a:pPr>
            <a:endParaRPr lang="en-US" sz="1200" b="1" i="1" dirty="0"/>
          </a:p>
        </p:txBody>
      </p:sp>
      <p:sp>
        <p:nvSpPr>
          <p:cNvPr id="8" name="Segnaposto contenuto 7"/>
          <p:cNvSpPr>
            <a:spLocks noGrp="1"/>
          </p:cNvSpPr>
          <p:nvPr>
            <p:ph sz="half" idx="2"/>
          </p:nvPr>
        </p:nvSpPr>
        <p:spPr>
          <a:xfrm>
            <a:off x="2603897" y="2400200"/>
            <a:ext cx="2428707" cy="669046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2500" dirty="0" smtClean="0"/>
          </a:p>
          <a:p>
            <a:pPr marL="0" indent="0" algn="just">
              <a:buNone/>
            </a:pPr>
            <a:r>
              <a:rPr lang="en-US" sz="4800" dirty="0" smtClean="0"/>
              <a:t>Twenty-three </a:t>
            </a:r>
            <a:r>
              <a:rPr lang="en-US" sz="4800" dirty="0"/>
              <a:t>patients are positive for both whole milk and boiled milk, 2 of which are rechecked after 1-2 years. Only 12 children are positive for both f2, f231, and main milk proteins, </a:t>
            </a:r>
            <a:r>
              <a:rPr lang="en-US" sz="4800" dirty="0" err="1"/>
              <a:t>Bos</a:t>
            </a:r>
            <a:r>
              <a:rPr lang="en-US" sz="4800" dirty="0"/>
              <a:t> d4, </a:t>
            </a:r>
            <a:r>
              <a:rPr lang="en-US" sz="4800" dirty="0" err="1"/>
              <a:t>Bos</a:t>
            </a:r>
            <a:r>
              <a:rPr lang="en-US" sz="4800" dirty="0"/>
              <a:t> d5, </a:t>
            </a:r>
            <a:r>
              <a:rPr lang="en-US" sz="4800" dirty="0" err="1"/>
              <a:t>Bos</a:t>
            </a:r>
            <a:r>
              <a:rPr lang="en-US" sz="4800" dirty="0"/>
              <a:t> d8, and of these, two are still positive at the recheck after </a:t>
            </a:r>
            <a:r>
              <a:rPr lang="en-US" sz="4800" dirty="0" smtClean="0"/>
              <a:t>1-2 years.   What </a:t>
            </a:r>
            <a:r>
              <a:rPr lang="en-US" sz="4800" dirty="0"/>
              <a:t>is most striking about the results obtained is the overlapping of the concentration value of the casein with the result of the boiled milk</a:t>
            </a:r>
            <a:r>
              <a:rPr lang="en-US" sz="4800" dirty="0" smtClean="0"/>
              <a:t>.</a:t>
            </a:r>
          </a:p>
          <a:p>
            <a:pPr marL="0" indent="0" algn="just">
              <a:buNone/>
            </a:pPr>
            <a:endParaRPr lang="en-US" sz="2500" b="1" i="1" dirty="0"/>
          </a:p>
          <a:p>
            <a:pPr marL="0" indent="0" algn="just">
              <a:buNone/>
            </a:pPr>
            <a:endParaRPr lang="en-US" sz="2500" b="1" i="1" dirty="0" smtClean="0"/>
          </a:p>
          <a:p>
            <a:pPr marL="0" indent="0" algn="just">
              <a:buNone/>
            </a:pPr>
            <a:endParaRPr lang="en-US" sz="2500" b="1" i="1" dirty="0"/>
          </a:p>
          <a:p>
            <a:pPr marL="0" indent="0" algn="just">
              <a:buNone/>
            </a:pPr>
            <a:endParaRPr lang="en-US" sz="2500" b="1" i="1" dirty="0" smtClean="0"/>
          </a:p>
          <a:p>
            <a:pPr marL="0" indent="0" algn="just">
              <a:buNone/>
            </a:pPr>
            <a:endParaRPr lang="en-US" sz="2500" b="1" i="1" dirty="0"/>
          </a:p>
          <a:p>
            <a:pPr marL="0" indent="0" algn="just">
              <a:buNone/>
            </a:pPr>
            <a:endParaRPr lang="en-US" sz="2500" b="1" i="1" dirty="0" smtClean="0"/>
          </a:p>
          <a:p>
            <a:pPr marL="0" indent="0" algn="just">
              <a:buNone/>
            </a:pPr>
            <a:endParaRPr lang="en-US" sz="2500" b="1" i="1" dirty="0"/>
          </a:p>
          <a:p>
            <a:pPr marL="0" indent="0" algn="just">
              <a:buNone/>
            </a:pPr>
            <a:endParaRPr lang="en-US" sz="2500" b="1" i="1" dirty="0" smtClean="0"/>
          </a:p>
          <a:p>
            <a:pPr marL="0" indent="0" algn="just">
              <a:buNone/>
            </a:pPr>
            <a:endParaRPr lang="en-US" sz="2500" b="1" i="1" dirty="0"/>
          </a:p>
          <a:p>
            <a:pPr marL="0" indent="0" algn="just">
              <a:buNone/>
            </a:pPr>
            <a:endParaRPr lang="en-US" sz="2500" b="1" i="1" dirty="0" smtClean="0"/>
          </a:p>
          <a:p>
            <a:pPr marL="0" indent="0" algn="just">
              <a:buNone/>
            </a:pPr>
            <a:endParaRPr lang="en-US" sz="2500" b="1" i="1" dirty="0"/>
          </a:p>
          <a:p>
            <a:pPr marL="0" indent="0" algn="just">
              <a:buNone/>
            </a:pPr>
            <a:endParaRPr lang="en-US" sz="2500" b="1" i="1" dirty="0" smtClean="0"/>
          </a:p>
          <a:p>
            <a:pPr marL="0" indent="0" algn="just">
              <a:buNone/>
            </a:pPr>
            <a:endParaRPr lang="en-US" sz="2500" b="1" i="1" dirty="0" smtClean="0"/>
          </a:p>
          <a:p>
            <a:pPr marL="0" indent="0" algn="just">
              <a:buNone/>
            </a:pPr>
            <a:endParaRPr lang="en-US" sz="2500" b="1" i="1" dirty="0" smtClean="0"/>
          </a:p>
          <a:p>
            <a:pPr marL="0" indent="0" algn="just">
              <a:buNone/>
            </a:pPr>
            <a:endParaRPr lang="en-US" sz="2500" b="1" i="1" dirty="0"/>
          </a:p>
          <a:p>
            <a:pPr marL="0" indent="0" algn="just">
              <a:buNone/>
            </a:pPr>
            <a:endParaRPr lang="en-US" sz="3000" b="1" i="1" dirty="0" smtClean="0"/>
          </a:p>
          <a:p>
            <a:pPr marL="0" indent="0" algn="just">
              <a:buNone/>
            </a:pPr>
            <a:endParaRPr lang="en-US" sz="4800" b="1" i="1" dirty="0" smtClean="0"/>
          </a:p>
          <a:p>
            <a:pPr marL="0" indent="0" algn="just">
              <a:buNone/>
            </a:pPr>
            <a:r>
              <a:rPr lang="en-US" sz="4800" b="1" i="1" dirty="0" smtClean="0"/>
              <a:t>Conclusion</a:t>
            </a:r>
            <a:endParaRPr lang="en-US" sz="4800" b="1" i="1" dirty="0"/>
          </a:p>
          <a:p>
            <a:pPr marL="0" indent="0" algn="just">
              <a:buNone/>
            </a:pPr>
            <a:r>
              <a:rPr lang="en-US" sz="4800" dirty="0" err="1" smtClean="0"/>
              <a:t>sIgE</a:t>
            </a:r>
            <a:r>
              <a:rPr lang="en-US" sz="4800" dirty="0" smtClean="0"/>
              <a:t> to boiled milk diagnostic </a:t>
            </a:r>
            <a:r>
              <a:rPr lang="en-US" sz="4800" dirty="0"/>
              <a:t>is not significantly better than the current serum markers. </a:t>
            </a:r>
            <a:r>
              <a:rPr lang="en-US" sz="4800" dirty="0"/>
              <a:t>Boiling is known to reduce the </a:t>
            </a:r>
            <a:r>
              <a:rPr lang="en-US" sz="4800" dirty="0" err="1"/>
              <a:t>allergenicity</a:t>
            </a:r>
            <a:r>
              <a:rPr lang="en-US" sz="4800" dirty="0"/>
              <a:t> of proteins, but not of casein. </a:t>
            </a:r>
            <a:r>
              <a:rPr lang="en-US" sz="4800" dirty="0" smtClean="0"/>
              <a:t>In </a:t>
            </a:r>
            <a:r>
              <a:rPr lang="en-US" sz="4800" dirty="0"/>
              <a:t>light of this, we focused on the result of diagnostic superimposable casein-boiled milk.  It would be useful to further investigate the </a:t>
            </a:r>
            <a:r>
              <a:rPr lang="en-US" sz="4800" dirty="0" smtClean="0"/>
              <a:t>utility </a:t>
            </a:r>
            <a:r>
              <a:rPr lang="en-US" sz="4800" dirty="0"/>
              <a:t>of </a:t>
            </a:r>
            <a:r>
              <a:rPr lang="en-US" sz="4800" dirty="0" err="1"/>
              <a:t>sIgE</a:t>
            </a:r>
            <a:r>
              <a:rPr lang="en-US" sz="4800" dirty="0"/>
              <a:t> for boiled milk to identify cow’s milk allergy phenotypes in clinical practice</a:t>
            </a:r>
            <a:r>
              <a:rPr lang="en-US" sz="4800" dirty="0" smtClean="0"/>
              <a:t>.</a:t>
            </a:r>
            <a:endParaRPr lang="en-US" sz="4800" i="1" dirty="0"/>
          </a:p>
          <a:p>
            <a:pPr marL="0" indent="0" algn="just">
              <a:buNone/>
            </a:pPr>
            <a:endParaRPr lang="en-US" sz="2400" i="1" dirty="0" smtClean="0"/>
          </a:p>
          <a:p>
            <a:pPr marL="0" indent="0" algn="just">
              <a:buNone/>
            </a:pPr>
            <a:r>
              <a:rPr lang="en-US" sz="2400" i="1" dirty="0" smtClean="0"/>
              <a:t>In </a:t>
            </a:r>
            <a:r>
              <a:rPr lang="en-US" sz="2400" i="1" dirty="0"/>
              <a:t>relation to this presentation, I declare that there are no conflicts of interest</a:t>
            </a:r>
            <a:endParaRPr lang="it-IT" sz="2400" i="1" dirty="0" smtClean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7166" y="101572"/>
            <a:ext cx="542994" cy="485438"/>
          </a:xfrm>
          <a:prstGeom prst="rect">
            <a:avLst/>
          </a:prstGeom>
        </p:spPr>
      </p:pic>
      <p:graphicFrame>
        <p:nvGraphicFramePr>
          <p:cNvPr id="20" name="Tabel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220768"/>
              </p:ext>
            </p:extLst>
          </p:nvPr>
        </p:nvGraphicFramePr>
        <p:xfrm>
          <a:off x="640079" y="6855937"/>
          <a:ext cx="1630683" cy="996888"/>
        </p:xfrm>
        <a:graphic>
          <a:graphicData uri="http://schemas.openxmlformats.org/drawingml/2006/table">
            <a:tbl>
              <a:tblPr/>
              <a:tblGrid>
                <a:gridCol w="266652">
                  <a:extLst>
                    <a:ext uri="{9D8B030D-6E8A-4147-A177-3AD203B41FA5}">
                      <a16:colId xmlns:a16="http://schemas.microsoft.com/office/drawing/2014/main" val="2997637233"/>
                    </a:ext>
                  </a:extLst>
                </a:gridCol>
                <a:gridCol w="492282">
                  <a:extLst>
                    <a:ext uri="{9D8B030D-6E8A-4147-A177-3AD203B41FA5}">
                      <a16:colId xmlns:a16="http://schemas.microsoft.com/office/drawing/2014/main" val="2333637639"/>
                    </a:ext>
                  </a:extLst>
                </a:gridCol>
                <a:gridCol w="492282">
                  <a:extLst>
                    <a:ext uri="{9D8B030D-6E8A-4147-A177-3AD203B41FA5}">
                      <a16:colId xmlns:a16="http://schemas.microsoft.com/office/drawing/2014/main" val="1911541405"/>
                    </a:ext>
                  </a:extLst>
                </a:gridCol>
                <a:gridCol w="379467">
                  <a:extLst>
                    <a:ext uri="{9D8B030D-6E8A-4147-A177-3AD203B41FA5}">
                      <a16:colId xmlns:a16="http://schemas.microsoft.com/office/drawing/2014/main" val="4008374299"/>
                    </a:ext>
                  </a:extLst>
                </a:gridCol>
              </a:tblGrid>
              <a:tr h="15562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F2  </a:t>
                      </a:r>
                      <a:r>
                        <a:rPr lang="it-IT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</a:t>
                      </a:r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F231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520849"/>
                  </a:ext>
                </a:extLst>
              </a:tr>
              <a:tr h="15562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&lt;0.35 KU/L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≥0.35 KU/L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660779"/>
                  </a:ext>
                </a:extLst>
              </a:tr>
              <a:tr h="231993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N° </a:t>
                      </a:r>
                      <a:r>
                        <a:rPr lang="it-I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N° </a:t>
                      </a:r>
                      <a:r>
                        <a:rPr lang="it-I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  <a:r>
                        <a:rPr lang="it-I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patients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438592"/>
                  </a:ext>
                </a:extLst>
              </a:tr>
              <a:tr h="144728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≤ 17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930349"/>
                  </a:ext>
                </a:extLst>
              </a:tr>
              <a:tr h="144728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424533"/>
                  </a:ext>
                </a:extLst>
              </a:tr>
              <a:tr h="144728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0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554478"/>
                  </a:ext>
                </a:extLst>
              </a:tr>
            </a:tbl>
          </a:graphicData>
        </a:graphic>
      </p:graphicFrame>
      <p:graphicFrame>
        <p:nvGraphicFramePr>
          <p:cNvPr id="21" name="Tabel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131729"/>
              </p:ext>
            </p:extLst>
          </p:nvPr>
        </p:nvGraphicFramePr>
        <p:xfrm>
          <a:off x="2644780" y="4302284"/>
          <a:ext cx="2428707" cy="1938540"/>
        </p:xfrm>
        <a:graphic>
          <a:graphicData uri="http://schemas.openxmlformats.org/drawingml/2006/table">
            <a:tbl>
              <a:tblPr/>
              <a:tblGrid>
                <a:gridCol w="241720">
                  <a:extLst>
                    <a:ext uri="{9D8B030D-6E8A-4147-A177-3AD203B41FA5}">
                      <a16:colId xmlns:a16="http://schemas.microsoft.com/office/drawing/2014/main" val="67359753"/>
                    </a:ext>
                  </a:extLst>
                </a:gridCol>
                <a:gridCol w="483439">
                  <a:extLst>
                    <a:ext uri="{9D8B030D-6E8A-4147-A177-3AD203B41FA5}">
                      <a16:colId xmlns:a16="http://schemas.microsoft.com/office/drawing/2014/main" val="4235898339"/>
                    </a:ext>
                  </a:extLst>
                </a:gridCol>
                <a:gridCol w="483439">
                  <a:extLst>
                    <a:ext uri="{9D8B030D-6E8A-4147-A177-3AD203B41FA5}">
                      <a16:colId xmlns:a16="http://schemas.microsoft.com/office/drawing/2014/main" val="3313856077"/>
                    </a:ext>
                  </a:extLst>
                </a:gridCol>
                <a:gridCol w="253231">
                  <a:extLst>
                    <a:ext uri="{9D8B030D-6E8A-4147-A177-3AD203B41FA5}">
                      <a16:colId xmlns:a16="http://schemas.microsoft.com/office/drawing/2014/main" val="1372020378"/>
                    </a:ext>
                  </a:extLst>
                </a:gridCol>
                <a:gridCol w="483439">
                  <a:extLst>
                    <a:ext uri="{9D8B030D-6E8A-4147-A177-3AD203B41FA5}">
                      <a16:colId xmlns:a16="http://schemas.microsoft.com/office/drawing/2014/main" val="3129277668"/>
                    </a:ext>
                  </a:extLst>
                </a:gridCol>
                <a:gridCol w="483439">
                  <a:extLst>
                    <a:ext uri="{9D8B030D-6E8A-4147-A177-3AD203B41FA5}">
                      <a16:colId xmlns:a16="http://schemas.microsoft.com/office/drawing/2014/main" val="3622749142"/>
                    </a:ext>
                  </a:extLst>
                </a:gridCol>
              </a:tblGrid>
              <a:tr h="16154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F78 (KU/l)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F231 (KU/l)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F78 (KU/l)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F231 (KU/l)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345601"/>
                  </a:ext>
                </a:extLst>
              </a:tr>
              <a:tr h="16154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095123"/>
                  </a:ext>
                </a:extLst>
              </a:tr>
              <a:tr h="16154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11170"/>
                  </a:ext>
                </a:extLst>
              </a:tr>
              <a:tr h="16154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117476"/>
                  </a:ext>
                </a:extLst>
              </a:tr>
              <a:tr h="16154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405181"/>
                  </a:ext>
                </a:extLst>
              </a:tr>
              <a:tr h="16154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950801"/>
                  </a:ext>
                </a:extLst>
              </a:tr>
              <a:tr h="16154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041045"/>
                  </a:ext>
                </a:extLst>
              </a:tr>
              <a:tr h="16154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90738"/>
                  </a:ext>
                </a:extLst>
              </a:tr>
              <a:tr h="16154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563953"/>
                  </a:ext>
                </a:extLst>
              </a:tr>
              <a:tr h="16154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040484"/>
                  </a:ext>
                </a:extLst>
              </a:tr>
              <a:tr h="16154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051044"/>
                  </a:ext>
                </a:extLst>
              </a:tr>
              <a:tr h="161545"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5635470"/>
                  </a:ext>
                </a:extLst>
              </a:tr>
            </a:tbl>
          </a:graphicData>
        </a:graphic>
      </p:graphicFrame>
      <p:graphicFrame>
        <p:nvGraphicFramePr>
          <p:cNvPr id="12" name="Ogget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432790"/>
              </p:ext>
            </p:extLst>
          </p:nvPr>
        </p:nvGraphicFramePr>
        <p:xfrm>
          <a:off x="2644779" y="6240824"/>
          <a:ext cx="1218561" cy="16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Foglio di lavoro" r:id="rId6" imgW="1340978" imgH="167561" progId="Excel.Sheet.12">
                  <p:embed/>
                </p:oleObj>
              </mc:Choice>
              <mc:Fallback>
                <p:oleObj name="Foglio di lavoro" r:id="rId6" imgW="1340978" imgH="16756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44779" y="6240824"/>
                        <a:ext cx="1218561" cy="168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737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mbreggiatura superior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9F922C9D201C4EA3107C093E07EABC" ma:contentTypeVersion="16" ma:contentTypeDescription="Crée un document." ma:contentTypeScope="" ma:versionID="9523b0364ee8ebe212be0cbb4aaea631">
  <xsd:schema xmlns:xsd="http://www.w3.org/2001/XMLSchema" xmlns:xs="http://www.w3.org/2001/XMLSchema" xmlns:p="http://schemas.microsoft.com/office/2006/metadata/properties" xmlns:ns2="1c39f0fc-054c-4f4b-b4a3-7983f66e4874" xmlns:ns3="16c4d96e-206f-4709-a4dc-24704e0182db" targetNamespace="http://schemas.microsoft.com/office/2006/metadata/properties" ma:root="true" ma:fieldsID="5b87c3c75e9c794d096d5b4b8048d3ef" ns2:_="" ns3:_="">
    <xsd:import namespace="1c39f0fc-054c-4f4b-b4a3-7983f66e4874"/>
    <xsd:import namespace="16c4d96e-206f-4709-a4dc-24704e0182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39f0fc-054c-4f4b-b4a3-7983f66e48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8d1d062-8130-4f6d-9ab5-a9a710a8ebb1}" ma:internalName="TaxCatchAll" ma:showField="CatchAllData" ma:web="1c39f0fc-054c-4f4b-b4a3-7983f66e48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4d96e-206f-4709-a4dc-24704e0182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ac9901db-1bba-451d-96b4-ae9e59f870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39f0fc-054c-4f4b-b4a3-7983f66e4874" xsi:nil="true"/>
    <lcf76f155ced4ddcb4097134ff3c332f xmlns="16c4d96e-206f-4709-a4dc-24704e0182d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5895E5-070D-4C79-B032-299E408815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39f0fc-054c-4f4b-b4a3-7983f66e4874"/>
    <ds:schemaRef ds:uri="16c4d96e-206f-4709-a4dc-24704e0182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6FD361-D486-474B-8712-2E1ABB5B9D2D}">
  <ds:schemaRefs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1c39f0fc-054c-4f4b-b4a3-7983f66e4874"/>
    <ds:schemaRef ds:uri="16c4d96e-206f-4709-a4dc-24704e0182db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F4A314F-1034-4653-9697-1070184121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Words>673</Words>
  <Application>Microsoft Office PowerPoint</Application>
  <PresentationFormat>Presentazione su schermo (16:9)</PresentationFormat>
  <Paragraphs>131</Paragraphs>
  <Slides>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Foglio di lavoro</vt:lpstr>
      <vt:lpstr>N. 000892  Serum IgE for boiled cow's milk: a ten-year experience  Barocci F.¹, De Amici M.², Licari A.³̛  ⁴, D'Auria E.⁵, Barzaghi C.E.⁶, Caimmi S.⁴, Marseglia A.³, G.L.Marseglia ³̛  ⁴  1 Formerly Medicine Unit Laboratory, ASST Rhodense Garbagnate Milanese, Rho, Italy 2 Immuno-Allergology Laboratory of ClinicalChemistry and Pediatric Clinic, Fondazione IRCCS Policlinico San Matteo, Pavia,Italy  3 Department of Clinical, Surgical, Diagnostic and Pediatric Sciences, University of Pavia, Italy 4 Pediatric Clinic, Fondazione IRCCS Policlinico San Matteo, Pavia, Italy;  5 Department of Pediatrics, Buzzi Children's Hospital, Department of Health Sciences, University, Milano, Italy 6 Allergology Clinic, ASST Rhodense Garbagnate Milanese, Rho, Italy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 Delannée</dc:creator>
  <cp:lastModifiedBy>Fiorella Barocci</cp:lastModifiedBy>
  <cp:revision>78</cp:revision>
  <dcterms:created xsi:type="dcterms:W3CDTF">2019-05-03T15:24:32Z</dcterms:created>
  <dcterms:modified xsi:type="dcterms:W3CDTF">2023-05-24T13:35:18Z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0x010100299F922C9D201C4EA3107C093E07EABC</vt:lpwstr>
  </property>
  <property fmtid="{D5CDD505-2E9C-101B-9397-08002B2CF9AE}" pid="3" name="MediaServiceImageTags">
    <vt:lpwstr/>
  </property>
</Properties>
</file>